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4DA9037-318F-47A1-B802-655A1325C8DC}" type="datetimeFigureOut">
              <a:rPr lang="hu-HU" smtClean="0"/>
              <a:pPr/>
              <a:t>2012.02.25.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C7CAE67-B580-45B7-A39D-9497E92217F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99592" y="3429000"/>
            <a:ext cx="73448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Kínai szorzás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499992" y="404664"/>
            <a:ext cx="43781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Készítette: Kisbán </a:t>
            </a:r>
            <a:r>
              <a:rPr lang="hu-HU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zsófi</a:t>
            </a:r>
            <a:endParaRPr lang="hu-H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811046" y="1340768"/>
            <a:ext cx="3204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21 x 13 =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" name="Egyenes összekötő 4"/>
          <p:cNvCxnSpPr/>
          <p:nvPr/>
        </p:nvCxnSpPr>
        <p:spPr>
          <a:xfrm>
            <a:off x="899592" y="227687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flipV="1">
            <a:off x="683568" y="2852936"/>
            <a:ext cx="2520280" cy="18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V="1">
            <a:off x="899592" y="3068960"/>
            <a:ext cx="2520280" cy="18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V="1">
            <a:off x="2051720" y="3933056"/>
            <a:ext cx="2520280" cy="18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1403648" y="2276872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>
            <a:off x="2627784" y="2204864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3059832" y="2204864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539552" y="3861048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1907704" y="3068960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2195736" y="2924944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>
            <a:off x="2483768" y="2708920"/>
            <a:ext cx="2448272" cy="2088232"/>
          </a:xfrm>
          <a:prstGeom prst="line">
            <a:avLst/>
          </a:prstGeom>
          <a:ln w="38100" cmpd="sng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Ív 26"/>
          <p:cNvSpPr/>
          <p:nvPr/>
        </p:nvSpPr>
        <p:spPr>
          <a:xfrm rot="14883320">
            <a:off x="3579986" y="3728331"/>
            <a:ext cx="1965884" cy="2215210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1043608" y="429309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3635896" y="450912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Ellipszis 30"/>
          <p:cNvSpPr/>
          <p:nvPr/>
        </p:nvSpPr>
        <p:spPr>
          <a:xfrm>
            <a:off x="3851920" y="436510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1331640" y="450912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2339752" y="537321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Ellipszis 34"/>
          <p:cNvSpPr/>
          <p:nvPr/>
        </p:nvSpPr>
        <p:spPr>
          <a:xfrm>
            <a:off x="2555776" y="357301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/>
          <p:cNvSpPr/>
          <p:nvPr/>
        </p:nvSpPr>
        <p:spPr>
          <a:xfrm>
            <a:off x="2267744" y="335699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/>
          <p:cNvSpPr/>
          <p:nvPr/>
        </p:nvSpPr>
        <p:spPr>
          <a:xfrm>
            <a:off x="2555776" y="321297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/>
          <p:cNvSpPr/>
          <p:nvPr/>
        </p:nvSpPr>
        <p:spPr>
          <a:xfrm>
            <a:off x="2771800" y="342900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Ellipszis 38"/>
          <p:cNvSpPr/>
          <p:nvPr/>
        </p:nvSpPr>
        <p:spPr>
          <a:xfrm>
            <a:off x="2843808" y="299695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/>
          <p:cNvSpPr/>
          <p:nvPr/>
        </p:nvSpPr>
        <p:spPr>
          <a:xfrm>
            <a:off x="3059832" y="321297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Ív 40"/>
          <p:cNvSpPr/>
          <p:nvPr/>
        </p:nvSpPr>
        <p:spPr>
          <a:xfrm rot="1347827">
            <a:off x="39583" y="3760149"/>
            <a:ext cx="1728192" cy="1872208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/>
          <p:cNvSpPr/>
          <p:nvPr/>
        </p:nvSpPr>
        <p:spPr>
          <a:xfrm>
            <a:off x="5004048" y="479715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3" name="Téglalap 42"/>
          <p:cNvSpPr/>
          <p:nvPr/>
        </p:nvSpPr>
        <p:spPr>
          <a:xfrm>
            <a:off x="251520" y="479715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4" name="Téglalap 43"/>
          <p:cNvSpPr/>
          <p:nvPr/>
        </p:nvSpPr>
        <p:spPr>
          <a:xfrm>
            <a:off x="2195736" y="573325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6" name="Téglalap 45"/>
          <p:cNvSpPr/>
          <p:nvPr/>
        </p:nvSpPr>
        <p:spPr>
          <a:xfrm>
            <a:off x="5004048" y="479715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" name="Ellipszis 46"/>
          <p:cNvSpPr/>
          <p:nvPr/>
        </p:nvSpPr>
        <p:spPr>
          <a:xfrm>
            <a:off x="4139952" y="414908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Téglalap 47"/>
          <p:cNvSpPr/>
          <p:nvPr/>
        </p:nvSpPr>
        <p:spPr>
          <a:xfrm>
            <a:off x="2195736" y="573325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9" name="Téglalap 48"/>
          <p:cNvSpPr/>
          <p:nvPr/>
        </p:nvSpPr>
        <p:spPr>
          <a:xfrm>
            <a:off x="251520" y="479715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5" name="Téglalap 44"/>
          <p:cNvSpPr/>
          <p:nvPr/>
        </p:nvSpPr>
        <p:spPr>
          <a:xfrm>
            <a:off x="1547664" y="188640"/>
            <a:ext cx="61399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Kétjegyűek összeszorzása</a:t>
            </a:r>
            <a:endParaRPr lang="hu-H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3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4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8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8500"/>
                            </p:stCondLst>
                            <p:childTnLst>
                              <p:par>
                                <p:cTn id="7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9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9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25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300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5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65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7000"/>
                            </p:stCondLst>
                            <p:childTnLst>
                              <p:par>
                                <p:cTn id="1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7500"/>
                            </p:stCondLst>
                            <p:childTnLst>
                              <p:par>
                                <p:cTn id="1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9000"/>
                            </p:stCondLst>
                            <p:childTnLst>
                              <p:par>
                                <p:cTn id="1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9500"/>
                            </p:stCondLst>
                            <p:childTnLst>
                              <p:par>
                                <p:cTn id="1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0000"/>
                            </p:stCondLst>
                            <p:childTnLst>
                              <p:par>
                                <p:cTn id="157" presetID="0" presetClass="path" presetSubtype="0" accel="50000" decel="5000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40156 -0.49352 " pathEditMode="relative" ptsTypes="AA">
                                      <p:cBhvr>
                                        <p:cTn id="15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4000"/>
                            </p:stCondLst>
                            <p:childTnLst>
                              <p:par>
                                <p:cTn id="16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847 -0.63009 " pathEditMode="relative" ptsTypes="AA">
                                      <p:cBhvr>
                                        <p:cTn id="16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6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6 -0.49352 " pathEditMode="relative" ptsTypes="AA">
                                      <p:cBhvr>
                                        <p:cTn id="16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9" grpId="0" animBg="1"/>
      <p:bldP spid="40" grpId="0" animBg="1"/>
      <p:bldP spid="41" grpId="0" animBg="1"/>
      <p:bldP spid="42" grpId="0"/>
      <p:bldP spid="43" grpId="0"/>
      <p:bldP spid="44" grpId="0"/>
      <p:bldP spid="46" grpId="0"/>
      <p:bldP spid="46" grpId="1"/>
      <p:bldP spid="47" grpId="1" animBg="1"/>
      <p:bldP spid="48" grpId="0"/>
      <p:bldP spid="48" grpId="1"/>
      <p:bldP spid="49" grpId="0"/>
      <p:bldP spid="4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55576" y="764704"/>
            <a:ext cx="3980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123 x 321 =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4" name="Egyenes összekötő 3"/>
          <p:cNvCxnSpPr/>
          <p:nvPr/>
        </p:nvCxnSpPr>
        <p:spPr>
          <a:xfrm>
            <a:off x="971600" y="1628800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4"/>
          <p:cNvCxnSpPr/>
          <p:nvPr/>
        </p:nvCxnSpPr>
        <p:spPr>
          <a:xfrm flipV="1">
            <a:off x="1259632" y="1628800"/>
            <a:ext cx="207640" cy="83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flipV="1">
            <a:off x="1619672" y="1628800"/>
            <a:ext cx="279648" cy="83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V="1">
            <a:off x="2843808" y="1628800"/>
            <a:ext cx="279648" cy="83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3275856" y="1628800"/>
            <a:ext cx="279648" cy="83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flipV="1">
            <a:off x="3707904" y="1628800"/>
            <a:ext cx="279648" cy="83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 flipH="1">
            <a:off x="971600" y="2708920"/>
            <a:ext cx="2880320" cy="18722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 flipH="1">
            <a:off x="1691680" y="3284984"/>
            <a:ext cx="2880320" cy="18722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 flipH="1">
            <a:off x="1907704" y="3429000"/>
            <a:ext cx="2880320" cy="18722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 flipH="1">
            <a:off x="2627784" y="4077072"/>
            <a:ext cx="2880320" cy="18722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 flipH="1">
            <a:off x="2843808" y="4293096"/>
            <a:ext cx="2880320" cy="18722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 flipH="1">
            <a:off x="3131840" y="4509120"/>
            <a:ext cx="2880320" cy="18722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99592" y="4149080"/>
            <a:ext cx="2880320" cy="24482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1187624" y="4077072"/>
            <a:ext cx="2880320" cy="24482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>
            <a:off x="1475656" y="4005064"/>
            <a:ext cx="2880320" cy="24482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>
            <a:off x="2267744" y="3429000"/>
            <a:ext cx="2880320" cy="24482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2483768" y="3356992"/>
            <a:ext cx="2880320" cy="24482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3275856" y="2780928"/>
            <a:ext cx="2880320" cy="24482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Ív 26"/>
          <p:cNvSpPr/>
          <p:nvPr/>
        </p:nvSpPr>
        <p:spPr>
          <a:xfrm rot="13702200">
            <a:off x="4884321" y="3720283"/>
            <a:ext cx="2520280" cy="2160240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Ellipszis 27"/>
          <p:cNvSpPr/>
          <p:nvPr/>
        </p:nvSpPr>
        <p:spPr>
          <a:xfrm>
            <a:off x="5004048" y="429309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5292080" y="450912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5580112" y="472514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Ellipszis 30"/>
          <p:cNvSpPr/>
          <p:nvPr/>
        </p:nvSpPr>
        <p:spPr>
          <a:xfrm>
            <a:off x="4067944" y="350100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4355976" y="364502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4211960" y="479715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3995936" y="494116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Ellipszis 34"/>
          <p:cNvSpPr/>
          <p:nvPr/>
        </p:nvSpPr>
        <p:spPr>
          <a:xfrm>
            <a:off x="4283968" y="515719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/>
          <p:cNvSpPr/>
          <p:nvPr/>
        </p:nvSpPr>
        <p:spPr>
          <a:xfrm>
            <a:off x="4427984" y="501317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Téglalap 36"/>
          <p:cNvSpPr/>
          <p:nvPr/>
        </p:nvSpPr>
        <p:spPr>
          <a:xfrm>
            <a:off x="6444208" y="530120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8" name="Téglalap 37"/>
          <p:cNvSpPr/>
          <p:nvPr/>
        </p:nvSpPr>
        <p:spPr>
          <a:xfrm>
            <a:off x="6444208" y="530120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9" name="Ív 38"/>
          <p:cNvSpPr/>
          <p:nvPr/>
        </p:nvSpPr>
        <p:spPr>
          <a:xfrm rot="12975503">
            <a:off x="3811399" y="2054618"/>
            <a:ext cx="3804964" cy="4248353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/>
          <p:cNvSpPr/>
          <p:nvPr/>
        </p:nvSpPr>
        <p:spPr>
          <a:xfrm>
            <a:off x="4716016" y="522920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Ellipszis 40"/>
          <p:cNvSpPr/>
          <p:nvPr/>
        </p:nvSpPr>
        <p:spPr>
          <a:xfrm>
            <a:off x="4572000" y="537321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Ellipszis 41"/>
          <p:cNvSpPr/>
          <p:nvPr/>
        </p:nvSpPr>
        <p:spPr>
          <a:xfrm>
            <a:off x="1547664" y="407707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Ellipszis 42"/>
          <p:cNvSpPr/>
          <p:nvPr/>
        </p:nvSpPr>
        <p:spPr>
          <a:xfrm>
            <a:off x="1331640" y="422108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Téglalap 43"/>
          <p:cNvSpPr/>
          <p:nvPr/>
        </p:nvSpPr>
        <p:spPr>
          <a:xfrm>
            <a:off x="5004048" y="593467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5" name="Téglalap 44"/>
          <p:cNvSpPr/>
          <p:nvPr/>
        </p:nvSpPr>
        <p:spPr>
          <a:xfrm>
            <a:off x="5004048" y="593467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" name="Ív 46"/>
          <p:cNvSpPr/>
          <p:nvPr/>
        </p:nvSpPr>
        <p:spPr>
          <a:xfrm rot="2720767">
            <a:off x="-578743" y="3140338"/>
            <a:ext cx="2520280" cy="2160240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Ellipszis 49"/>
          <p:cNvSpPr/>
          <p:nvPr/>
        </p:nvSpPr>
        <p:spPr>
          <a:xfrm>
            <a:off x="1187624" y="436510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Ellipszis 50"/>
          <p:cNvSpPr/>
          <p:nvPr/>
        </p:nvSpPr>
        <p:spPr>
          <a:xfrm>
            <a:off x="2555776" y="342900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Ellipszis 51"/>
          <p:cNvSpPr/>
          <p:nvPr/>
        </p:nvSpPr>
        <p:spPr>
          <a:xfrm>
            <a:off x="2339752" y="357301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3" name="Ellipszis 52"/>
          <p:cNvSpPr/>
          <p:nvPr/>
        </p:nvSpPr>
        <p:spPr>
          <a:xfrm>
            <a:off x="2267744" y="465313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4" name="Ellipszis 53"/>
          <p:cNvSpPr/>
          <p:nvPr/>
        </p:nvSpPr>
        <p:spPr>
          <a:xfrm>
            <a:off x="2483768" y="486916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5" name="Ellipszis 54"/>
          <p:cNvSpPr/>
          <p:nvPr/>
        </p:nvSpPr>
        <p:spPr>
          <a:xfrm>
            <a:off x="2051720" y="479715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6" name="Ellipszis 55"/>
          <p:cNvSpPr/>
          <p:nvPr/>
        </p:nvSpPr>
        <p:spPr>
          <a:xfrm>
            <a:off x="2267744" y="501317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7" name="Ellipszis 56"/>
          <p:cNvSpPr/>
          <p:nvPr/>
        </p:nvSpPr>
        <p:spPr>
          <a:xfrm>
            <a:off x="1835696" y="494116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8" name="Ellipszis 57"/>
          <p:cNvSpPr/>
          <p:nvPr/>
        </p:nvSpPr>
        <p:spPr>
          <a:xfrm>
            <a:off x="2051720" y="515719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9" name="Ív 58"/>
          <p:cNvSpPr/>
          <p:nvPr/>
        </p:nvSpPr>
        <p:spPr>
          <a:xfrm rot="2980676">
            <a:off x="-960624" y="2257624"/>
            <a:ext cx="3804964" cy="4248353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0" name="Ellipszis 59"/>
          <p:cNvSpPr/>
          <p:nvPr/>
        </p:nvSpPr>
        <p:spPr>
          <a:xfrm>
            <a:off x="3419872" y="292494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1" name="Ellipszis 60"/>
          <p:cNvSpPr/>
          <p:nvPr/>
        </p:nvSpPr>
        <p:spPr>
          <a:xfrm>
            <a:off x="3419872" y="566124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2" name="Ellipszis 61"/>
          <p:cNvSpPr/>
          <p:nvPr/>
        </p:nvSpPr>
        <p:spPr>
          <a:xfrm>
            <a:off x="2987824" y="558924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Ellipszis 62"/>
          <p:cNvSpPr/>
          <p:nvPr/>
        </p:nvSpPr>
        <p:spPr>
          <a:xfrm>
            <a:off x="3203848" y="580526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4" name="Ellipszis 63"/>
          <p:cNvSpPr/>
          <p:nvPr/>
        </p:nvSpPr>
        <p:spPr>
          <a:xfrm>
            <a:off x="3275856" y="429309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5" name="Ellipszis 64"/>
          <p:cNvSpPr/>
          <p:nvPr/>
        </p:nvSpPr>
        <p:spPr>
          <a:xfrm>
            <a:off x="3491880" y="422108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6" name="Ellipszis 65"/>
          <p:cNvSpPr/>
          <p:nvPr/>
        </p:nvSpPr>
        <p:spPr>
          <a:xfrm>
            <a:off x="3059832" y="414908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7" name="Ellipszis 66"/>
          <p:cNvSpPr/>
          <p:nvPr/>
        </p:nvSpPr>
        <p:spPr>
          <a:xfrm>
            <a:off x="3275856" y="400506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8" name="Téglalap 67"/>
          <p:cNvSpPr/>
          <p:nvPr/>
        </p:nvSpPr>
        <p:spPr>
          <a:xfrm>
            <a:off x="467544" y="479715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9" name="Téglalap 68"/>
          <p:cNvSpPr/>
          <p:nvPr/>
        </p:nvSpPr>
        <p:spPr>
          <a:xfrm>
            <a:off x="467544" y="479715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1" name="Téglalap 70"/>
          <p:cNvSpPr/>
          <p:nvPr/>
        </p:nvSpPr>
        <p:spPr>
          <a:xfrm>
            <a:off x="1403648" y="558924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2" name="Ellipszis 71"/>
          <p:cNvSpPr/>
          <p:nvPr/>
        </p:nvSpPr>
        <p:spPr>
          <a:xfrm>
            <a:off x="3203848" y="544522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73" name="Ellipszis 72"/>
          <p:cNvSpPr/>
          <p:nvPr/>
        </p:nvSpPr>
        <p:spPr>
          <a:xfrm>
            <a:off x="3707904" y="587727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4" name="Ellipszis 73"/>
          <p:cNvSpPr/>
          <p:nvPr/>
        </p:nvSpPr>
        <p:spPr>
          <a:xfrm>
            <a:off x="3491880" y="602128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Ellipszis 74"/>
          <p:cNvSpPr/>
          <p:nvPr/>
        </p:nvSpPr>
        <p:spPr>
          <a:xfrm>
            <a:off x="3275856" y="616530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Ellipszis 75"/>
          <p:cNvSpPr/>
          <p:nvPr/>
        </p:nvSpPr>
        <p:spPr>
          <a:xfrm>
            <a:off x="3059832" y="594928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Ellipszis 76"/>
          <p:cNvSpPr/>
          <p:nvPr/>
        </p:nvSpPr>
        <p:spPr>
          <a:xfrm>
            <a:off x="2771800" y="573325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9" name="Téglalap 78"/>
          <p:cNvSpPr/>
          <p:nvPr/>
        </p:nvSpPr>
        <p:spPr>
          <a:xfrm>
            <a:off x="1547664" y="566124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0" name="Téglalap 79"/>
          <p:cNvSpPr/>
          <p:nvPr/>
        </p:nvSpPr>
        <p:spPr>
          <a:xfrm>
            <a:off x="2915816" y="609329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1" name="Téglalap 80"/>
          <p:cNvSpPr/>
          <p:nvPr/>
        </p:nvSpPr>
        <p:spPr>
          <a:xfrm>
            <a:off x="3203848" y="609329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3" name="Téglalap 82"/>
          <p:cNvSpPr/>
          <p:nvPr/>
        </p:nvSpPr>
        <p:spPr>
          <a:xfrm>
            <a:off x="1835696" y="5661248"/>
            <a:ext cx="599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4" name="Téglalap 83"/>
          <p:cNvSpPr/>
          <p:nvPr/>
        </p:nvSpPr>
        <p:spPr>
          <a:xfrm>
            <a:off x="3203848" y="609329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5" name="Téglalap 84"/>
          <p:cNvSpPr/>
          <p:nvPr/>
        </p:nvSpPr>
        <p:spPr>
          <a:xfrm>
            <a:off x="1547664" y="566124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8" name="Téglalap 77"/>
          <p:cNvSpPr/>
          <p:nvPr/>
        </p:nvSpPr>
        <p:spPr>
          <a:xfrm>
            <a:off x="1259632" y="188640"/>
            <a:ext cx="67906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Háromjegyűek összeszorzása</a:t>
            </a:r>
            <a:endParaRPr lang="hu-H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5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5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8500"/>
                            </p:stCondLst>
                            <p:childTnLst>
                              <p:par>
                                <p:cTn id="9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6000"/>
                            </p:stCondLst>
                            <p:childTnLst>
                              <p:par>
                                <p:cTn id="1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6500"/>
                            </p:stCondLst>
                            <p:childTnLst>
                              <p:par>
                                <p:cTn id="1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7500"/>
                            </p:stCondLst>
                            <p:childTnLst>
                              <p:par>
                                <p:cTn id="1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8500"/>
                            </p:stCondLst>
                            <p:childTnLst>
                              <p:par>
                                <p:cTn id="1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9000"/>
                            </p:stCondLst>
                            <p:childTnLst>
                              <p:par>
                                <p:cTn id="1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9500"/>
                            </p:stCondLst>
                            <p:childTnLst>
                              <p:par>
                                <p:cTn id="1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30500"/>
                            </p:stCondLst>
                            <p:childTnLst>
                              <p:par>
                                <p:cTn id="178" presetID="2" presetClass="entr" presetSubtype="4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3500"/>
                            </p:stCondLst>
                            <p:childTnLst>
                              <p:par>
                                <p:cTn id="1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4000"/>
                            </p:stCondLst>
                            <p:childTnLst>
                              <p:par>
                                <p:cTn id="1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4500"/>
                            </p:stCondLst>
                            <p:childTnLst>
                              <p:par>
                                <p:cTn id="1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5000"/>
                            </p:stCondLst>
                            <p:childTnLst>
                              <p:par>
                                <p:cTn id="207" presetID="2" presetClass="entr" presetSubtype="4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7500"/>
                            </p:stCondLst>
                            <p:childTnLst>
                              <p:par>
                                <p:cTn id="2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38000"/>
                            </p:stCondLst>
                            <p:childTnLst>
                              <p:par>
                                <p:cTn id="2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8500"/>
                            </p:stCondLst>
                            <p:childTnLst>
                              <p:par>
                                <p:cTn id="2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39000"/>
                            </p:stCondLst>
                            <p:childTnLst>
                              <p:par>
                                <p:cTn id="2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39500"/>
                            </p:stCondLst>
                            <p:childTnLst>
                              <p:par>
                                <p:cTn id="2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0000"/>
                            </p:stCondLst>
                            <p:childTnLst>
                              <p:par>
                                <p:cTn id="2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40500"/>
                            </p:stCondLst>
                            <p:childTnLst>
                              <p:par>
                                <p:cTn id="2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1500"/>
                            </p:stCondLst>
                            <p:childTnLst>
                              <p:par>
                                <p:cTn id="2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42000"/>
                            </p:stCondLst>
                            <p:childTnLst>
                              <p:par>
                                <p:cTn id="257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44500"/>
                            </p:stCondLst>
                            <p:childTnLst>
                              <p:par>
                                <p:cTn id="2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45000"/>
                            </p:stCondLst>
                            <p:childTnLst>
                              <p:par>
                                <p:cTn id="2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45500"/>
                            </p:stCondLst>
                            <p:childTnLst>
                              <p:par>
                                <p:cTn id="2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46000"/>
                            </p:stCondLst>
                            <p:childTnLst>
                              <p:par>
                                <p:cTn id="2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46500"/>
                            </p:stCondLst>
                            <p:childTnLst>
                              <p:par>
                                <p:cTn id="2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47000"/>
                            </p:stCondLst>
                            <p:childTnLst>
                              <p:par>
                                <p:cTn id="28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47500"/>
                            </p:stCondLst>
                            <p:childTnLst>
                              <p:par>
                                <p:cTn id="2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48000"/>
                            </p:stCondLst>
                            <p:childTnLst>
                              <p:par>
                                <p:cTn id="2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48500"/>
                            </p:stCondLst>
                            <p:childTnLst>
                              <p:par>
                                <p:cTn id="3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49000"/>
                            </p:stCondLst>
                            <p:childTnLst>
                              <p:par>
                                <p:cTn id="3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49500"/>
                            </p:stCondLst>
                            <p:childTnLst>
                              <p:par>
                                <p:cTn id="3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3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50500"/>
                            </p:stCondLst>
                            <p:childTnLst>
                              <p:par>
                                <p:cTn id="3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51000"/>
                            </p:stCondLst>
                            <p:childTnLst>
                              <p:par>
                                <p:cTn id="3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51500"/>
                            </p:stCondLst>
                            <p:childTnLst>
                              <p:par>
                                <p:cTn id="34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445 -0.05255 " pathEditMode="relative" ptsTypes="AA">
                                      <p:cBhvr>
                                        <p:cTn id="34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53500"/>
                            </p:stCondLst>
                            <p:childTnLst>
                              <p:par>
                                <p:cTn id="34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55500"/>
                            </p:stCondLst>
                            <p:childTnLst>
                              <p:par>
                                <p:cTn id="3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56000"/>
                            </p:stCondLst>
                            <p:childTnLst>
                              <p:par>
                                <p:cTn id="366" presetID="0" presetClass="path" presetSubtype="0" accel="50000" decel="5000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45677 -0.58797 " pathEditMode="relative" ptsTypes="AA">
                                      <p:cBhvr>
                                        <p:cTn id="36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60000"/>
                            </p:stCondLst>
                            <p:childTnLst>
                              <p:par>
                                <p:cTn id="36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795 -0.71412 " pathEditMode="relative" ptsTypes="AA">
                                      <p:cBhvr>
                                        <p:cTn id="37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62000"/>
                            </p:stCondLst>
                            <p:childTnLst>
                              <p:par>
                                <p:cTn id="37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409 -0.77685 " pathEditMode="relative" ptsTypes="AA">
                                      <p:cBhvr>
                                        <p:cTn id="37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64000"/>
                            </p:stCondLst>
                            <p:childTnLst>
                              <p:par>
                                <p:cTn id="37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663 -0.75601 " pathEditMode="relative" ptsTypes="AA">
                                      <p:cBhvr>
                                        <p:cTn id="37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66000"/>
                            </p:stCondLst>
                            <p:childTnLst>
                              <p:par>
                                <p:cTn id="37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43 -0.66134 " pathEditMode="relative" ptsTypes="AA">
                                      <p:cBhvr>
                                        <p:cTn id="37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8" grpId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5" grpId="1"/>
      <p:bldP spid="47" grpId="1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1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69" grpId="1"/>
      <p:bldP spid="71" grpId="0"/>
      <p:bldP spid="71" grpId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9" grpId="0"/>
      <p:bldP spid="80" grpId="0"/>
      <p:bldP spid="80" grpId="1"/>
      <p:bldP spid="80" grpId="2"/>
      <p:bldP spid="81" grpId="0"/>
      <p:bldP spid="83" grpId="0"/>
      <p:bldP spid="83" grpId="1"/>
      <p:bldP spid="84" grpId="0"/>
      <p:bldP spid="84" grpId="1"/>
      <p:bldP spid="85" grpId="0"/>
      <p:bldP spid="8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67031" y="908720"/>
            <a:ext cx="3592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32 x 112 =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3" name="Egyenes összekötő 2"/>
          <p:cNvCxnSpPr/>
          <p:nvPr/>
        </p:nvCxnSpPr>
        <p:spPr>
          <a:xfrm>
            <a:off x="2987824" y="3284984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gyenes összekötő 3"/>
          <p:cNvCxnSpPr/>
          <p:nvPr/>
        </p:nvCxnSpPr>
        <p:spPr>
          <a:xfrm>
            <a:off x="1115616" y="4437112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4"/>
          <p:cNvCxnSpPr/>
          <p:nvPr/>
        </p:nvCxnSpPr>
        <p:spPr>
          <a:xfrm>
            <a:off x="4644008" y="2276872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4932040" y="2060848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flipH="1">
            <a:off x="899592" y="1916832"/>
            <a:ext cx="4536504" cy="29523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H="1">
            <a:off x="1115616" y="2132856"/>
            <a:ext cx="4536504" cy="29523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H="1">
            <a:off x="1331640" y="2420888"/>
            <a:ext cx="4536504" cy="29523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flipH="1">
            <a:off x="2555776" y="3501008"/>
            <a:ext cx="4536504" cy="29523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H="1">
            <a:off x="2915816" y="3717032"/>
            <a:ext cx="4536504" cy="29523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Ív 12"/>
          <p:cNvSpPr/>
          <p:nvPr/>
        </p:nvSpPr>
        <p:spPr>
          <a:xfrm rot="2720767">
            <a:off x="-745917" y="3492363"/>
            <a:ext cx="2999168" cy="2700087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Ív 13"/>
          <p:cNvSpPr/>
          <p:nvPr/>
        </p:nvSpPr>
        <p:spPr>
          <a:xfrm rot="1770513">
            <a:off x="-1218440" y="2309368"/>
            <a:ext cx="5284261" cy="6241222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Ív 14"/>
          <p:cNvSpPr/>
          <p:nvPr/>
        </p:nvSpPr>
        <p:spPr>
          <a:xfrm rot="13475243">
            <a:off x="4067321" y="1140223"/>
            <a:ext cx="5906591" cy="5292062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Ív 15"/>
          <p:cNvSpPr/>
          <p:nvPr/>
        </p:nvSpPr>
        <p:spPr>
          <a:xfrm rot="13702200">
            <a:off x="6239391" y="2928194"/>
            <a:ext cx="2520280" cy="2160240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1259632" y="450912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1475656" y="472514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1763688" y="501317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3059832" y="335699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Ellipszis 20"/>
          <p:cNvSpPr/>
          <p:nvPr/>
        </p:nvSpPr>
        <p:spPr>
          <a:xfrm>
            <a:off x="3347864" y="357301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Ellipszis 21"/>
          <p:cNvSpPr/>
          <p:nvPr/>
        </p:nvSpPr>
        <p:spPr>
          <a:xfrm>
            <a:off x="3563888" y="378904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2987824" y="602128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3347864" y="630932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4860032" y="486916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5148064" y="508518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5004048" y="206084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Ellipszis 27"/>
          <p:cNvSpPr/>
          <p:nvPr/>
        </p:nvSpPr>
        <p:spPr>
          <a:xfrm>
            <a:off x="5220072" y="227687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4644008" y="227687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4932040" y="249289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Ellipszis 30"/>
          <p:cNvSpPr/>
          <p:nvPr/>
        </p:nvSpPr>
        <p:spPr>
          <a:xfrm>
            <a:off x="5220072" y="270892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5508104" y="2564904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6732240" y="357301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6444208" y="378904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Ellipszis 34"/>
          <p:cNvSpPr/>
          <p:nvPr/>
        </p:nvSpPr>
        <p:spPr>
          <a:xfrm>
            <a:off x="6804248" y="407707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/>
          <p:cNvSpPr/>
          <p:nvPr/>
        </p:nvSpPr>
        <p:spPr>
          <a:xfrm>
            <a:off x="7092280" y="386104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Téglalap 36"/>
          <p:cNvSpPr/>
          <p:nvPr/>
        </p:nvSpPr>
        <p:spPr>
          <a:xfrm>
            <a:off x="683568" y="530120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8" name="Téglalap 37"/>
          <p:cNvSpPr/>
          <p:nvPr/>
        </p:nvSpPr>
        <p:spPr>
          <a:xfrm>
            <a:off x="683568" y="530120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9" name="Téglalap 38"/>
          <p:cNvSpPr/>
          <p:nvPr/>
        </p:nvSpPr>
        <p:spPr>
          <a:xfrm>
            <a:off x="2123728" y="593467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0" name="Téglalap 39"/>
          <p:cNvSpPr/>
          <p:nvPr/>
        </p:nvSpPr>
        <p:spPr>
          <a:xfrm>
            <a:off x="2123728" y="593467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1" name="Téglalap 40"/>
          <p:cNvSpPr/>
          <p:nvPr/>
        </p:nvSpPr>
        <p:spPr>
          <a:xfrm>
            <a:off x="5148064" y="530120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2" name="Téglalap 41"/>
          <p:cNvSpPr/>
          <p:nvPr/>
        </p:nvSpPr>
        <p:spPr>
          <a:xfrm>
            <a:off x="5148064" y="530120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3" name="Téglalap 42"/>
          <p:cNvSpPr/>
          <p:nvPr/>
        </p:nvSpPr>
        <p:spPr>
          <a:xfrm>
            <a:off x="7092280" y="422108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4" name="Téglalap 43"/>
          <p:cNvSpPr/>
          <p:nvPr/>
        </p:nvSpPr>
        <p:spPr>
          <a:xfrm>
            <a:off x="7092280" y="422108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47" name="Egyenes összekötő 46"/>
          <p:cNvCxnSpPr/>
          <p:nvPr/>
        </p:nvCxnSpPr>
        <p:spPr>
          <a:xfrm>
            <a:off x="827584" y="177281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>
            <a:off x="1259632" y="177281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>
            <a:off x="2411760" y="1844824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>
            <a:off x="2843808" y="1844824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3275856" y="1844824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églalap 51"/>
          <p:cNvSpPr/>
          <p:nvPr/>
        </p:nvSpPr>
        <p:spPr>
          <a:xfrm>
            <a:off x="250220" y="188640"/>
            <a:ext cx="88937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Kétjegyű és háromjegyű összeszorzása</a:t>
            </a:r>
            <a:endParaRPr lang="hu-H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5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8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8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5000"/>
                            </p:stCondLst>
                            <p:childTnLst>
                              <p:par>
                                <p:cTn id="143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7500"/>
                            </p:stCondLst>
                            <p:childTnLst>
                              <p:par>
                                <p:cTn id="148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8500"/>
                            </p:stCondLst>
                            <p:childTnLst>
                              <p:par>
                                <p:cTn id="1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9000"/>
                            </p:stCondLst>
                            <p:childTnLst>
                              <p:par>
                                <p:cTn id="1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9500"/>
                            </p:stCondLst>
                            <p:childTnLst>
                              <p:par>
                                <p:cTn id="1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0000"/>
                            </p:stCondLst>
                            <p:childTnLst>
                              <p:par>
                                <p:cTn id="1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30500"/>
                            </p:stCondLst>
                            <p:childTnLst>
                              <p:par>
                                <p:cTn id="1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1000"/>
                            </p:stCondLst>
                            <p:childTnLst>
                              <p:par>
                                <p:cTn id="1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1500"/>
                            </p:stCondLst>
                            <p:childTnLst>
                              <p:par>
                                <p:cTn id="1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2000"/>
                            </p:stCondLst>
                            <p:childTnLst>
                              <p:par>
                                <p:cTn id="197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4500"/>
                            </p:stCondLst>
                            <p:childTnLst>
                              <p:par>
                                <p:cTn id="2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5000"/>
                            </p:stCondLst>
                            <p:childTnLst>
                              <p:par>
                                <p:cTn id="2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5500"/>
                            </p:stCondLst>
                            <p:childTnLst>
                              <p:par>
                                <p:cTn id="2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36000"/>
                            </p:stCondLst>
                            <p:childTnLst>
                              <p:par>
                                <p:cTn id="2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6500"/>
                            </p:stCondLst>
                            <p:childTnLst>
                              <p:par>
                                <p:cTn id="2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7000"/>
                            </p:stCondLst>
                            <p:childTnLst>
                              <p:par>
                                <p:cTn id="231" presetID="0" presetClass="path" presetSubtype="0" accel="50000" decel="5000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38594 -0.6301 " pathEditMode="relative" ptsTypes="AA">
                                      <p:cBhvr>
                                        <p:cTn id="23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1000"/>
                            </p:stCondLst>
                            <p:childTnLst>
                              <p:par>
                                <p:cTn id="23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7569 -0.72454 " pathEditMode="relative" ptsTypes="AA">
                                      <p:cBhvr>
                                        <p:cTn id="23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3000"/>
                            </p:stCondLst>
                            <p:childTnLst>
                              <p:par>
                                <p:cTn id="23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562 -0.6301 " pathEditMode="relative" ptsTypes="AA">
                                      <p:cBhvr>
                                        <p:cTn id="23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2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889 -0.47245 " pathEditMode="relative" ptsTypes="AA">
                                      <p:cBhvr>
                                        <p:cTn id="24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1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8" grpId="1"/>
      <p:bldP spid="39" grpId="0"/>
      <p:bldP spid="40" grpId="0"/>
      <p:bldP spid="40" grpId="1"/>
      <p:bldP spid="41" grpId="0"/>
      <p:bldP spid="42" grpId="0"/>
      <p:bldP spid="42" grpId="1"/>
      <p:bldP spid="43" grpId="0"/>
      <p:bldP spid="44" grpId="0"/>
      <p:bldP spid="4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3" y="836712"/>
            <a:ext cx="3204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 x 23 =</a:t>
            </a:r>
          </a:p>
        </p:txBody>
      </p:sp>
      <p:cxnSp>
        <p:nvCxnSpPr>
          <p:cNvPr id="3" name="Egyenes összekötő 2"/>
          <p:cNvCxnSpPr/>
          <p:nvPr/>
        </p:nvCxnSpPr>
        <p:spPr>
          <a:xfrm flipV="1">
            <a:off x="1259632" y="2420888"/>
            <a:ext cx="2520280" cy="18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gyenes összekötő 3"/>
          <p:cNvCxnSpPr/>
          <p:nvPr/>
        </p:nvCxnSpPr>
        <p:spPr>
          <a:xfrm flipV="1">
            <a:off x="2843808" y="3933056"/>
            <a:ext cx="2520280" cy="180020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4"/>
          <p:cNvCxnSpPr/>
          <p:nvPr/>
        </p:nvCxnSpPr>
        <p:spPr>
          <a:xfrm>
            <a:off x="1331640" y="3573016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1043608" y="3789040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2411760" y="2852936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2771800" y="2636912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>
            <a:off x="3131840" y="2420888"/>
            <a:ext cx="2448272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827584" y="1772816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1187624" y="1772816"/>
            <a:ext cx="288032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2339752" y="170080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2699792" y="1700808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Ív 13"/>
          <p:cNvSpPr/>
          <p:nvPr/>
        </p:nvSpPr>
        <p:spPr>
          <a:xfrm rot="2720767">
            <a:off x="-218701" y="2924312"/>
            <a:ext cx="2520280" cy="2160240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Ív 14"/>
          <p:cNvSpPr/>
          <p:nvPr/>
        </p:nvSpPr>
        <p:spPr>
          <a:xfrm rot="14883320">
            <a:off x="4118194" y="3255072"/>
            <a:ext cx="2976913" cy="2894725"/>
          </a:xfrm>
          <a:prstGeom prst="arc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1331640" y="407707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1691680" y="3861048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2699792" y="3068960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3059832" y="2852936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3347864" y="2636912"/>
            <a:ext cx="144016" cy="144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Téglalap 20"/>
          <p:cNvSpPr/>
          <p:nvPr/>
        </p:nvSpPr>
        <p:spPr>
          <a:xfrm>
            <a:off x="683568" y="436510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Téglalap 21"/>
          <p:cNvSpPr/>
          <p:nvPr/>
        </p:nvSpPr>
        <p:spPr>
          <a:xfrm>
            <a:off x="683568" y="436510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2843808" y="566124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Téglalap 23"/>
          <p:cNvSpPr/>
          <p:nvPr/>
        </p:nvSpPr>
        <p:spPr>
          <a:xfrm>
            <a:off x="2843808" y="566124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5076056" y="472514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0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5076056" y="472514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0</a:t>
            </a:r>
            <a:endParaRPr lang="hu-H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Téglalap 26"/>
          <p:cNvSpPr/>
          <p:nvPr/>
        </p:nvSpPr>
        <p:spPr>
          <a:xfrm>
            <a:off x="963197" y="260648"/>
            <a:ext cx="72106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Szorzás, ha egy számjegy nulla</a:t>
            </a:r>
            <a:endParaRPr lang="hu-H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80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85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2500"/>
                            </p:stCondLst>
                            <p:childTnLst>
                              <p:par>
                                <p:cTn id="122" presetID="0" presetClass="path" presetSubtype="0" accel="50000" decel="5000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33872 -0.50393 " pathEditMode="relative" ptsTypes="AA">
                                      <p:cBhvr>
                                        <p:cTn id="1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84 -0.69305 " pathEditMode="relative" ptsTypes="AA">
                                      <p:cBhvr>
                                        <p:cTn id="1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8500"/>
                            </p:stCondLst>
                            <p:childTnLst>
                              <p:par>
                                <p:cTn id="1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5521 -0.55648 " pathEditMode="relative" ptsTypes="AA">
                                      <p:cBhvr>
                                        <p:cTn id="12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2" grpId="1"/>
      <p:bldP spid="23" grpId="0"/>
      <p:bldP spid="24" grpId="0"/>
      <p:bldP spid="24" grpId="1"/>
      <p:bldP spid="25" grpId="0"/>
      <p:bldP spid="26" grpId="0"/>
      <p:bldP spid="26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69</Words>
  <Application>Microsoft Office PowerPoint</Application>
  <PresentationFormat>Diavetítés a képernyőre (4:3 oldalarány)</PresentationFormat>
  <Paragraphs>43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Lendület</vt:lpstr>
      <vt:lpstr>1. dia</vt:lpstr>
      <vt:lpstr>2. dia</vt:lpstr>
      <vt:lpstr>3. dia</vt:lpstr>
      <vt:lpstr>4. dia</vt:lpstr>
      <vt:lpstr>5.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Kisbán</dc:creator>
  <cp:lastModifiedBy>Kisbán</cp:lastModifiedBy>
  <cp:revision>31</cp:revision>
  <dcterms:created xsi:type="dcterms:W3CDTF">2012-02-18T19:07:24Z</dcterms:created>
  <dcterms:modified xsi:type="dcterms:W3CDTF">2012-02-25T18:02:49Z</dcterms:modified>
</cp:coreProperties>
</file>